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1" r:id="rId3"/>
    <p:sldId id="274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60" r:id="rId16"/>
  </p:sldIdLst>
  <p:sldSz cx="12192000" cy="6858000"/>
  <p:notesSz cx="6858000" cy="9144000"/>
  <p:embeddedFontLst>
    <p:embeddedFont>
      <p:font typeface="Open Sans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customschemas.google.com/relationships/presentationmetadata" Target="meta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8" r:id="rId3"/>
    <p:sldLayoutId id="2147483659" r:id="rId4"/>
    <p:sldLayoutId id="2147483661" r:id="rId5"/>
    <p:sldLayoutId id="2147483660" r:id="rId6"/>
    <p:sldLayoutId id="2147483662" r:id="rId7"/>
    <p:sldLayoutId id="2147483651" r:id="rId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dirty="0" smtClean="0"/>
              <a:t>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«Data 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PRO»</a:t>
            </a:r>
            <a:r>
              <a:rPr lang="en-US" dirty="0"/>
              <a:t/>
            </a:r>
            <a:br>
              <a:rPr lang="en-US" dirty="0"/>
            </a:br>
            <a:endParaRPr lang="ru-RU" dirty="0">
              <a:latin typeface="+mj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649" y="4247909"/>
            <a:ext cx="9119010" cy="874168"/>
          </a:xfrm>
        </p:spPr>
        <p:txBody>
          <a:bodyPr/>
          <a:lstStyle/>
          <a:p>
            <a:endParaRPr lang="ru-RU" dirty="0"/>
          </a:p>
          <a:p>
            <a:r>
              <a:rPr lang="ru-RU" dirty="0"/>
              <a:t> Слушатель: </a:t>
            </a:r>
            <a:r>
              <a:rPr lang="ru-RU" dirty="0" smtClean="0"/>
              <a:t>Филимонов Фёдор Игоревич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2959638" y="558262"/>
            <a:ext cx="8936797" cy="61109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sp>
        <p:nvSpPr>
          <p:cNvPr id="12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2959638" y="646171"/>
            <a:ext cx="868741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ru-RU" sz="28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</a:rPr>
              <a:t>Описание работы </a:t>
            </a:r>
            <a:r>
              <a:rPr lang="ru-RU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</a:rPr>
              <a:t>(Нормализация данных)</a:t>
            </a:r>
            <a:endParaRPr lang="ru-RU" sz="2800" spc="180" dirty="0">
              <a:ln>
                <a:solidFill>
                  <a:srgbClr val="065CAB"/>
                </a:solidFill>
              </a:ln>
              <a:solidFill>
                <a:srgbClr val="065CAB"/>
              </a:solidFill>
              <a:latin typeface="ALS Sector Bold" pitchFamily="2" charset="0"/>
              <a:ea typeface="+mn-ea"/>
              <a:cs typeface="ALS Sector Bold" pitchFamily="2" charset="0"/>
              <a:sym typeface="Open Sans"/>
            </a:endParaRPr>
          </a:p>
        </p:txBody>
      </p:sp>
      <p:sp>
        <p:nvSpPr>
          <p:cNvPr id="13" name="Google Shape;149;p4">
            <a:extLst>
              <a:ext uri="{FF2B5EF4-FFF2-40B4-BE49-F238E27FC236}">
                <a16:creationId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8474033" y="1493009"/>
            <a:ext cx="3157806" cy="2201923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endParaRPr lang="ru-RU" dirty="0" smtClean="0"/>
          </a:p>
          <a:p>
            <a:r>
              <a:rPr lang="ru-RU" sz="1600" b="1" dirty="0" smtClean="0">
                <a:latin typeface="+mn-lt"/>
              </a:rPr>
              <a:t>Нормализация очищенных данных:</a:t>
            </a:r>
            <a:endParaRPr lang="ru-RU" sz="1600" dirty="0" smtClean="0">
              <a:latin typeface="+mn-lt"/>
            </a:endParaRPr>
          </a:p>
          <a:p>
            <a:r>
              <a:rPr lang="ru-RU" sz="1600" dirty="0" smtClean="0">
                <a:latin typeface="+mn-lt"/>
              </a:rPr>
              <a:t>• </a:t>
            </a:r>
            <a:r>
              <a:rPr lang="ru-RU" dirty="0" smtClean="0"/>
              <a:t>Мы </a:t>
            </a:r>
            <a:r>
              <a:rPr lang="ru-RU" dirty="0"/>
              <a:t>опробуем несколько вариантов НОРМАЛИЗАЦИИ: </a:t>
            </a:r>
            <a:r>
              <a:rPr lang="ru-RU" dirty="0" err="1"/>
              <a:t>MinMaxScaler</a:t>
            </a:r>
            <a:r>
              <a:rPr lang="ru-RU" dirty="0"/>
              <a:t>, </a:t>
            </a:r>
            <a:r>
              <a:rPr lang="ru-RU" dirty="0" err="1"/>
              <a:t>Normalizer</a:t>
            </a:r>
            <a:r>
              <a:rPr lang="ru-RU" dirty="0"/>
              <a:t>, </a:t>
            </a:r>
            <a:r>
              <a:rPr lang="ru-RU" dirty="0" err="1"/>
              <a:t>MaxAbsScaler</a:t>
            </a:r>
            <a:r>
              <a:rPr lang="ru-RU" dirty="0"/>
              <a:t>, </a:t>
            </a:r>
            <a:r>
              <a:rPr lang="ru-RU" dirty="0" err="1"/>
              <a:t>RobustScaler</a:t>
            </a:r>
            <a:r>
              <a:rPr lang="ru-RU" dirty="0"/>
              <a:t>, сравним их точность и выберем лучший результат</a:t>
            </a:r>
            <a:r>
              <a:rPr lang="ru-RU" dirty="0" smtClean="0"/>
              <a:t>.</a:t>
            </a:r>
            <a:endParaRPr lang="ru-RU" dirty="0"/>
          </a:p>
          <a:p>
            <a:endParaRPr lang="ru-RU" sz="1600" dirty="0"/>
          </a:p>
          <a:p>
            <a:endParaRPr lang="ru-RU" sz="1600" dirty="0" smtClean="0">
              <a:latin typeface="+mn-lt"/>
            </a:endParaRPr>
          </a:p>
          <a:p>
            <a:endParaRPr lang="ru-RU" sz="1600" dirty="0" smtClean="0">
              <a:latin typeface="+mn-lt"/>
            </a:endParaRPr>
          </a:p>
          <a:p>
            <a:endParaRPr lang="ru-RU" sz="1600" dirty="0">
              <a:latin typeface="+mn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11" y="1493008"/>
            <a:ext cx="4677815" cy="73295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64" y="2760614"/>
            <a:ext cx="4677815" cy="80883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64" y="4034649"/>
            <a:ext cx="4658762" cy="84578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64" y="5269075"/>
            <a:ext cx="4658762" cy="97168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7451" y="1325437"/>
            <a:ext cx="3076571" cy="106809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7451" y="2635131"/>
            <a:ext cx="3076571" cy="1059801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0495" y="3936528"/>
            <a:ext cx="3227614" cy="116953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7451" y="5241631"/>
            <a:ext cx="3100658" cy="1112616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3705" y="3943486"/>
            <a:ext cx="3451660" cy="276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3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2959638" y="558261"/>
            <a:ext cx="8936797" cy="1119709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sp>
        <p:nvSpPr>
          <p:cNvPr id="12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2959638" y="646171"/>
            <a:ext cx="8687417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ru-RU" sz="28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</a:rPr>
              <a:t>Описание работы </a:t>
            </a:r>
            <a:r>
              <a:rPr lang="ru-RU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</a:rPr>
              <a:t>(процесс создания и обучения моделей)</a:t>
            </a:r>
            <a:endParaRPr lang="ru-RU" sz="2800" spc="180" dirty="0">
              <a:ln>
                <a:solidFill>
                  <a:srgbClr val="065CAB"/>
                </a:solidFill>
              </a:ln>
              <a:solidFill>
                <a:srgbClr val="065CAB"/>
              </a:solidFill>
              <a:latin typeface="ALS Sector Bold" pitchFamily="2" charset="0"/>
              <a:ea typeface="+mn-ea"/>
              <a:cs typeface="ALS Sector Bold" pitchFamily="2" charset="0"/>
              <a:sym typeface="Open Sans"/>
            </a:endParaRPr>
          </a:p>
        </p:txBody>
      </p:sp>
      <p:sp>
        <p:nvSpPr>
          <p:cNvPr id="13" name="Google Shape;149;p4">
            <a:extLst>
              <a:ext uri="{FF2B5EF4-FFF2-40B4-BE49-F238E27FC236}">
                <a16:creationId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8981191" y="1782808"/>
            <a:ext cx="3026081" cy="4356581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endParaRPr lang="ru-RU" dirty="0" smtClean="0"/>
          </a:p>
          <a:p>
            <a:r>
              <a:rPr lang="ru-RU" sz="1600" b="1" dirty="0" smtClean="0">
                <a:latin typeface="+mn-lt"/>
              </a:rPr>
              <a:t>Создание и </a:t>
            </a:r>
            <a:r>
              <a:rPr lang="ru-RU" sz="1600" b="1" dirty="0" err="1" smtClean="0">
                <a:latin typeface="+mn-lt"/>
              </a:rPr>
              <a:t>обучени</a:t>
            </a:r>
            <a:r>
              <a:rPr lang="ru-RU" sz="1600" b="1" dirty="0" smtClean="0">
                <a:latin typeface="+mn-lt"/>
              </a:rPr>
              <a:t>:</a:t>
            </a:r>
            <a:endParaRPr lang="ru-RU" sz="1600" dirty="0" smtClean="0">
              <a:latin typeface="+mn-lt"/>
            </a:endParaRPr>
          </a:p>
          <a:p>
            <a:r>
              <a:rPr lang="ru-RU" sz="1600" dirty="0" smtClean="0">
                <a:latin typeface="+mn-lt"/>
              </a:rPr>
              <a:t>• </a:t>
            </a:r>
            <a:r>
              <a:rPr lang="ru-RU" sz="1600" dirty="0"/>
              <a:t>Сначала определили набор методов.</a:t>
            </a:r>
          </a:p>
          <a:p>
            <a:r>
              <a:rPr lang="ru-RU" sz="1800" dirty="0"/>
              <a:t>• </a:t>
            </a:r>
            <a:r>
              <a:rPr lang="ru-RU" sz="1600" dirty="0" smtClean="0"/>
              <a:t>Согласно задаче определили </a:t>
            </a:r>
            <a:r>
              <a:rPr lang="ru-RU" sz="1600" dirty="0" err="1" smtClean="0"/>
              <a:t>гипперпараметры</a:t>
            </a:r>
            <a:r>
              <a:rPr lang="ru-RU" sz="1600" dirty="0" smtClean="0"/>
              <a:t> и получили оптимальные по условию(</a:t>
            </a:r>
            <a:r>
              <a:rPr lang="en-US" dirty="0" smtClean="0"/>
              <a:t>cv=10</a:t>
            </a:r>
            <a:r>
              <a:rPr lang="ru-RU" dirty="0" smtClean="0"/>
              <a:t>)</a:t>
            </a:r>
            <a:endParaRPr lang="en-US" dirty="0"/>
          </a:p>
          <a:p>
            <a:r>
              <a:rPr lang="ru-RU" sz="1600" dirty="0"/>
              <a:t>• </a:t>
            </a:r>
            <a:r>
              <a:rPr lang="ru-RU" sz="1600" dirty="0" smtClean="0"/>
              <a:t>Обучили модели и получили оценки и визуализировали результаты.</a:t>
            </a:r>
          </a:p>
          <a:p>
            <a:r>
              <a:rPr lang="ru-RU" sz="1600" dirty="0" smtClean="0"/>
              <a:t>• </a:t>
            </a:r>
            <a:r>
              <a:rPr lang="ru-RU" sz="1600" dirty="0"/>
              <a:t>Д</a:t>
            </a:r>
            <a:r>
              <a:rPr lang="ru-RU" sz="1600" dirty="0" smtClean="0"/>
              <a:t>ля </a:t>
            </a:r>
            <a:r>
              <a:rPr lang="ru-RU" sz="1600" dirty="0"/>
              <a:t>"модуля упругости при </a:t>
            </a:r>
            <a:r>
              <a:rPr lang="ru-RU" sz="1600" dirty="0" smtClean="0"/>
              <a:t>растяжении« и </a:t>
            </a:r>
            <a:r>
              <a:rPr lang="ru-RU" sz="1600" dirty="0"/>
              <a:t>"прочность при </a:t>
            </a:r>
            <a:r>
              <a:rPr lang="ru-RU" sz="1600" dirty="0" smtClean="0"/>
              <a:t>растяжении« использовались одинаковые методы.</a:t>
            </a:r>
            <a:endParaRPr lang="ru-RU" sz="1600" dirty="0"/>
          </a:p>
          <a:p>
            <a:endParaRPr lang="ru-RU" sz="1600" dirty="0"/>
          </a:p>
          <a:p>
            <a:endParaRPr lang="ru-RU" sz="1600" dirty="0"/>
          </a:p>
          <a:p>
            <a:endParaRPr lang="ru-RU" sz="1600" dirty="0"/>
          </a:p>
          <a:p>
            <a:endParaRPr lang="ru-RU" sz="1600" dirty="0"/>
          </a:p>
          <a:p>
            <a:endParaRPr lang="ru-RU" sz="1600" dirty="0" smtClean="0">
              <a:latin typeface="+mn-lt"/>
            </a:endParaRPr>
          </a:p>
          <a:p>
            <a:endParaRPr lang="ru-RU" sz="1600" dirty="0" smtClean="0">
              <a:latin typeface="+mn-lt"/>
            </a:endParaRPr>
          </a:p>
          <a:p>
            <a:endParaRPr lang="ru-RU" sz="1600" dirty="0">
              <a:latin typeface="+mn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29" y="1688148"/>
            <a:ext cx="3494808" cy="111047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8" y="2886528"/>
            <a:ext cx="3494809" cy="145744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28" y="4431880"/>
            <a:ext cx="3494809" cy="78666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628" y="5351967"/>
            <a:ext cx="3494809" cy="927825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0364" y="1677970"/>
            <a:ext cx="3828539" cy="980702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0364" y="2658672"/>
            <a:ext cx="3828539" cy="980701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0364" y="3678112"/>
            <a:ext cx="3828539" cy="941963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0363" y="4647670"/>
            <a:ext cx="3828539" cy="793191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0363" y="5440861"/>
            <a:ext cx="3828539" cy="99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9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2959638" y="558261"/>
            <a:ext cx="8936797" cy="1119709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sp>
        <p:nvSpPr>
          <p:cNvPr id="12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2959638" y="646171"/>
            <a:ext cx="8687417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ru-RU" sz="28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</a:rPr>
              <a:t>Описание работы </a:t>
            </a:r>
            <a:r>
              <a:rPr lang="ru-RU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</a:rPr>
              <a:t>(процесс создания нейронной сети)</a:t>
            </a:r>
            <a:endParaRPr lang="ru-RU" sz="2800" spc="180" dirty="0">
              <a:ln>
                <a:solidFill>
                  <a:srgbClr val="065CAB"/>
                </a:solidFill>
              </a:ln>
              <a:solidFill>
                <a:srgbClr val="065CAB"/>
              </a:solidFill>
              <a:latin typeface="ALS Sector Bold" pitchFamily="2" charset="0"/>
              <a:ea typeface="+mn-ea"/>
              <a:cs typeface="ALS Sector Bold" pitchFamily="2" charset="0"/>
              <a:sym typeface="Open Sans"/>
            </a:endParaRPr>
          </a:p>
        </p:txBody>
      </p:sp>
      <p:sp>
        <p:nvSpPr>
          <p:cNvPr id="13" name="Google Shape;149;p4">
            <a:extLst>
              <a:ext uri="{FF2B5EF4-FFF2-40B4-BE49-F238E27FC236}">
                <a16:creationId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8981191" y="1782808"/>
            <a:ext cx="3026081" cy="4356581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endParaRPr lang="ru-RU" dirty="0" smtClean="0"/>
          </a:p>
          <a:p>
            <a:r>
              <a:rPr lang="ru-RU" sz="1600" b="1" dirty="0" smtClean="0">
                <a:latin typeface="+mn-lt"/>
              </a:rPr>
              <a:t>Создание и обучении:</a:t>
            </a:r>
            <a:endParaRPr lang="ru-RU" sz="1600" dirty="0" smtClean="0">
              <a:latin typeface="+mn-lt"/>
            </a:endParaRPr>
          </a:p>
          <a:p>
            <a:r>
              <a:rPr lang="ru-RU" sz="1600" dirty="0" smtClean="0">
                <a:latin typeface="+mn-lt"/>
              </a:rPr>
              <a:t>• Создаём модель из 4 слоёв</a:t>
            </a:r>
            <a:endParaRPr lang="ru-RU" sz="1600" dirty="0"/>
          </a:p>
          <a:p>
            <a:endParaRPr lang="ru-RU" sz="1600" dirty="0"/>
          </a:p>
          <a:p>
            <a:r>
              <a:rPr lang="ru-RU" sz="1600" dirty="0"/>
              <a:t>• </a:t>
            </a:r>
            <a:r>
              <a:rPr lang="ru-RU" sz="1600" dirty="0" smtClean="0"/>
              <a:t>Добавляем слои </a:t>
            </a:r>
            <a:r>
              <a:rPr lang="en-US" sz="1600" dirty="0" smtClean="0"/>
              <a:t>Dropout</a:t>
            </a:r>
            <a:endParaRPr lang="ru-RU" sz="1600" dirty="0"/>
          </a:p>
          <a:p>
            <a:endParaRPr lang="ru-RU" sz="1600" dirty="0"/>
          </a:p>
          <a:p>
            <a:r>
              <a:rPr lang="ru-RU" sz="1600" dirty="0"/>
              <a:t>• </a:t>
            </a:r>
            <a:r>
              <a:rPr lang="ru-RU" sz="1600" dirty="0" smtClean="0"/>
              <a:t>Делаем настройку раннего прекращения обучения</a:t>
            </a:r>
            <a:endParaRPr lang="ru-RU" sz="1600" dirty="0"/>
          </a:p>
          <a:p>
            <a:endParaRPr lang="ru-RU" sz="1600" dirty="0" smtClean="0"/>
          </a:p>
          <a:p>
            <a:r>
              <a:rPr lang="ru-RU" sz="1600" dirty="0"/>
              <a:t>• </a:t>
            </a:r>
            <a:r>
              <a:rPr lang="ru-RU" sz="1600" dirty="0" smtClean="0"/>
              <a:t>Получаем оценку модели (</a:t>
            </a:r>
            <a:r>
              <a:rPr lang="en-US" sz="1600" dirty="0" smtClean="0"/>
              <a:t>MSE) </a:t>
            </a:r>
            <a:r>
              <a:rPr lang="ru-RU" sz="1600" dirty="0" smtClean="0"/>
              <a:t>и визуализируем результат</a:t>
            </a:r>
            <a:endParaRPr lang="ru-RU" sz="1600" dirty="0"/>
          </a:p>
          <a:p>
            <a:endParaRPr lang="ru-RU" sz="1600" dirty="0"/>
          </a:p>
          <a:p>
            <a:endParaRPr lang="ru-RU" sz="1600" dirty="0" smtClean="0">
              <a:latin typeface="+mn-lt"/>
            </a:endParaRPr>
          </a:p>
          <a:p>
            <a:endParaRPr lang="ru-RU" sz="1600" dirty="0" smtClean="0">
              <a:latin typeface="+mn-lt"/>
            </a:endParaRPr>
          </a:p>
          <a:p>
            <a:endParaRPr lang="ru-RU" sz="1600" dirty="0">
              <a:latin typeface="+mn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8" y="1765880"/>
            <a:ext cx="4451012" cy="146684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88" y="3398369"/>
            <a:ext cx="4451012" cy="153272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88" y="5076867"/>
            <a:ext cx="4451012" cy="121140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100" y="1765880"/>
            <a:ext cx="3868590" cy="263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6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2959638" y="558261"/>
            <a:ext cx="8936797" cy="1119709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sp>
        <p:nvSpPr>
          <p:cNvPr id="12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2959638" y="646171"/>
            <a:ext cx="8687417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ru-RU" sz="28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</a:rPr>
              <a:t>Описание работы </a:t>
            </a:r>
            <a:r>
              <a:rPr lang="ru-RU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</a:rPr>
              <a:t>(Создание приложения с графическим интерфейсом.)</a:t>
            </a:r>
            <a:endParaRPr lang="ru-RU" sz="2800" spc="180" dirty="0">
              <a:ln>
                <a:solidFill>
                  <a:srgbClr val="065CAB"/>
                </a:solidFill>
              </a:ln>
              <a:solidFill>
                <a:srgbClr val="065CAB"/>
              </a:solidFill>
              <a:latin typeface="ALS Sector Bold" pitchFamily="2" charset="0"/>
              <a:ea typeface="+mn-ea"/>
              <a:cs typeface="ALS Sector Bold" pitchFamily="2" charset="0"/>
              <a:sym typeface="Open Sans"/>
            </a:endParaRPr>
          </a:p>
        </p:txBody>
      </p:sp>
      <p:sp>
        <p:nvSpPr>
          <p:cNvPr id="13" name="Google Shape;149;p4">
            <a:extLst>
              <a:ext uri="{FF2B5EF4-FFF2-40B4-BE49-F238E27FC236}">
                <a16:creationId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8981191" y="1782808"/>
            <a:ext cx="3026081" cy="4356581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endParaRPr lang="ru-RU" dirty="0" smtClean="0"/>
          </a:p>
          <a:p>
            <a:r>
              <a:rPr lang="ru-RU" sz="1600" b="1" dirty="0" smtClean="0">
                <a:latin typeface="+mn-lt"/>
              </a:rPr>
              <a:t>Создание приложения:</a:t>
            </a:r>
            <a:endParaRPr lang="ru-RU" sz="1600" dirty="0" smtClean="0">
              <a:latin typeface="+mn-lt"/>
            </a:endParaRPr>
          </a:p>
          <a:p>
            <a:r>
              <a:rPr lang="ru-RU" sz="1600" dirty="0" smtClean="0">
                <a:latin typeface="+mn-lt"/>
              </a:rPr>
              <a:t>• Создаём приложения с использованием библиотеки </a:t>
            </a:r>
            <a:r>
              <a:rPr lang="en-US" sz="1600" dirty="0" err="1">
                <a:latin typeface="+mn-lt"/>
              </a:rPr>
              <a:t>tkinter</a:t>
            </a:r>
            <a:r>
              <a:rPr lang="en-US" sz="1600" dirty="0">
                <a:latin typeface="+mn-lt"/>
              </a:rPr>
              <a:t> </a:t>
            </a:r>
          </a:p>
          <a:p>
            <a:endParaRPr lang="ru-RU" sz="1600" dirty="0" smtClean="0"/>
          </a:p>
          <a:p>
            <a:r>
              <a:rPr lang="ru-RU" sz="1600" dirty="0"/>
              <a:t>• </a:t>
            </a:r>
            <a:r>
              <a:rPr lang="ru-RU" sz="1600" dirty="0" smtClean="0"/>
              <a:t>Добавляем функцию уведомления об ошибочно введённых данных</a:t>
            </a:r>
            <a:endParaRPr lang="en-US" sz="1600" dirty="0"/>
          </a:p>
          <a:p>
            <a:endParaRPr lang="ru-RU" sz="1600" dirty="0"/>
          </a:p>
          <a:p>
            <a:r>
              <a:rPr lang="ru-RU" sz="1600" dirty="0"/>
              <a:t>• Д</a:t>
            </a:r>
            <a:r>
              <a:rPr lang="ru-RU" sz="1600" dirty="0" smtClean="0"/>
              <a:t>обавлена «шпаргалка» с диапазонами для ввода данных.</a:t>
            </a:r>
            <a:endParaRPr lang="en-US" sz="1600" dirty="0"/>
          </a:p>
          <a:p>
            <a:endParaRPr lang="ru-RU" sz="1600" dirty="0"/>
          </a:p>
          <a:p>
            <a:endParaRPr lang="ru-RU" sz="1600" dirty="0"/>
          </a:p>
          <a:p>
            <a:endParaRPr lang="ru-RU" sz="1600" dirty="0" smtClean="0">
              <a:latin typeface="+mn-lt"/>
            </a:endParaRPr>
          </a:p>
          <a:p>
            <a:endParaRPr lang="ru-RU" sz="1600" dirty="0" smtClean="0">
              <a:latin typeface="+mn-lt"/>
            </a:endParaRPr>
          </a:p>
          <a:p>
            <a:endParaRPr lang="ru-RU" sz="1600" dirty="0">
              <a:latin typeface="+mn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28" y="1765880"/>
            <a:ext cx="5101936" cy="143913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30" y="3292928"/>
            <a:ext cx="5121042" cy="2223455"/>
          </a:xfrm>
          <a:prstGeom prst="rect">
            <a:avLst/>
          </a:prstGeom>
        </p:spPr>
      </p:pic>
      <p:pic>
        <p:nvPicPr>
          <p:cNvPr id="15" name="Рисунок 14"/>
          <p:cNvPicPr/>
          <p:nvPr/>
        </p:nvPicPr>
        <p:blipFill>
          <a:blip r:embed="rId4"/>
          <a:stretch>
            <a:fillRect/>
          </a:stretch>
        </p:blipFill>
        <p:spPr>
          <a:xfrm>
            <a:off x="5716362" y="1735918"/>
            <a:ext cx="2924030" cy="1499062"/>
          </a:xfrm>
          <a:prstGeom prst="rect">
            <a:avLst/>
          </a:prstGeom>
        </p:spPr>
      </p:pic>
      <p:pic>
        <p:nvPicPr>
          <p:cNvPr id="16" name="Рисунок 15"/>
          <p:cNvPicPr/>
          <p:nvPr/>
        </p:nvPicPr>
        <p:blipFill>
          <a:blip r:embed="rId5"/>
          <a:stretch>
            <a:fillRect/>
          </a:stretch>
        </p:blipFill>
        <p:spPr>
          <a:xfrm>
            <a:off x="5716362" y="3472873"/>
            <a:ext cx="2818038" cy="178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3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5872899" y="646170"/>
            <a:ext cx="2667786" cy="523181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 dirty="0"/>
          </a:p>
        </p:txBody>
      </p:sp>
      <p:sp>
        <p:nvSpPr>
          <p:cNvPr id="12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2959638" y="646171"/>
            <a:ext cx="868741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ru-RU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</a:rPr>
              <a:t>Заключение.</a:t>
            </a:r>
            <a:endParaRPr lang="ru-RU" sz="2800" spc="180" dirty="0">
              <a:ln>
                <a:solidFill>
                  <a:srgbClr val="065CAB"/>
                </a:solidFill>
              </a:ln>
              <a:solidFill>
                <a:srgbClr val="065CAB"/>
              </a:solidFill>
              <a:latin typeface="ALS Sector Bold" pitchFamily="2" charset="0"/>
              <a:ea typeface="+mn-ea"/>
              <a:cs typeface="ALS Sector Bold" pitchFamily="2" charset="0"/>
              <a:sym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4086" y="1687302"/>
            <a:ext cx="11122969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00" dirty="0" smtClean="0">
                <a:latin typeface="+mn-lt"/>
              </a:rPr>
              <a:t>	Решить поставленную задачу не получилось, так как модели показали себя не с лучшей стороны. Возможными причинами неудачи могли стать как изначальный набор данных, так и методы и подходы к решению поставленной задачи. Не без основания сюда же можно отнести и мои компетенции, которые находятся на начальном этапе и отсутствия </a:t>
            </a:r>
            <a:r>
              <a:rPr lang="ru-RU" sz="2300" dirty="0">
                <a:latin typeface="+mn-lt"/>
              </a:rPr>
              <a:t>опыта. </a:t>
            </a:r>
            <a:r>
              <a:rPr lang="ru-RU" sz="2300" dirty="0" smtClean="0">
                <a:latin typeface="+mn-lt"/>
              </a:rPr>
              <a:t>Не знание в области для которой ведутся расчёты (композитные материалы), так же могут отрицательно сказаться на решении </a:t>
            </a:r>
            <a:r>
              <a:rPr lang="ru-RU" sz="2300" dirty="0" smtClean="0">
                <a:latin typeface="+mn-lt"/>
              </a:rPr>
              <a:t>задачи. </a:t>
            </a:r>
            <a:r>
              <a:rPr lang="ru-RU" sz="2300" dirty="0" smtClean="0">
                <a:latin typeface="+mn-lt"/>
              </a:rPr>
              <a:t>Нужно обращается к </a:t>
            </a:r>
            <a:r>
              <a:rPr lang="ru-RU" sz="2300" dirty="0" smtClean="0">
                <a:latin typeface="+mn-lt"/>
              </a:rPr>
              <a:t>металлургам </a:t>
            </a:r>
            <a:r>
              <a:rPr lang="ru-RU" sz="2300" dirty="0">
                <a:latin typeface="+mn-lt"/>
              </a:rPr>
              <a:t>или химикам для более глубокого понимания предмета по композитам</a:t>
            </a:r>
            <a:r>
              <a:rPr lang="ru-RU" sz="2300" dirty="0" smtClean="0">
                <a:latin typeface="+mn-lt"/>
              </a:rPr>
              <a:t>.</a:t>
            </a:r>
          </a:p>
          <a:p>
            <a:endParaRPr lang="ru-RU" sz="2300" dirty="0">
              <a:latin typeface="+mn-lt"/>
            </a:endParaRPr>
          </a:p>
          <a:p>
            <a:pPr algn="ctr"/>
            <a:r>
              <a:rPr lang="ru-RU" sz="2300" dirty="0" smtClean="0">
                <a:latin typeface="+mn-lt"/>
              </a:rPr>
              <a:t>Спасибо за внимание.</a:t>
            </a:r>
            <a:endParaRPr lang="ru-RU" sz="2300" dirty="0" smtClean="0">
              <a:latin typeface="+mn-lt"/>
            </a:endParaRPr>
          </a:p>
          <a:p>
            <a:endParaRPr lang="ru-RU" sz="2300" dirty="0">
              <a:latin typeface="+mn-lt"/>
            </a:endParaRPr>
          </a:p>
          <a:p>
            <a:endParaRPr lang="ru-RU" sz="2300" dirty="0">
              <a:latin typeface="+mn-lt"/>
            </a:endParaRPr>
          </a:p>
          <a:p>
            <a:pPr algn="l"/>
            <a:endParaRPr lang="ru-RU" sz="23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776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План работы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432127" y="1358431"/>
            <a:ext cx="6217909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sz="2200" b="1" dirty="0" smtClean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Ознакомление с поставленной задачей (Прогнозирование конечных свойств новых материалов (композиционных материалов)</a:t>
            </a:r>
            <a:endParaRPr sz="2200" b="1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34" name="Google Shape;149;p4">
            <a:extLst>
              <a:ext uri="{FF2B5EF4-FFF2-40B4-BE49-F238E27FC236}">
                <a16:creationId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8474033" y="1493010"/>
            <a:ext cx="3157806" cy="4586962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+mn-lt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579541" y="3128006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61F8772-5670-475E-90AF-084D02A24E45}"/>
              </a:ext>
            </a:extLst>
          </p:cNvPr>
          <p:cNvGrpSpPr/>
          <p:nvPr/>
        </p:nvGrpSpPr>
        <p:grpSpPr>
          <a:xfrm>
            <a:off x="558782" y="4087593"/>
            <a:ext cx="450202" cy="685765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:a16="http://schemas.microsoft.com/office/drawing/2014/main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:a16="http://schemas.microsoft.com/office/drawing/2014/main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:a16="http://schemas.microsoft.com/office/drawing/2014/main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90E0740F-EFCD-41F2-8EB0-E752773D0AE6}"/>
              </a:ext>
            </a:extLst>
          </p:cNvPr>
          <p:cNvGrpSpPr/>
          <p:nvPr/>
        </p:nvGrpSpPr>
        <p:grpSpPr>
          <a:xfrm>
            <a:off x="558782" y="5347479"/>
            <a:ext cx="450202" cy="685765"/>
            <a:chOff x="623996" y="1592262"/>
            <a:chExt cx="333947" cy="508681"/>
          </a:xfrm>
        </p:grpSpPr>
        <p:cxnSp>
          <p:nvCxnSpPr>
            <p:cNvPr id="45" name="Google Shape;123;p4">
              <a:extLst>
                <a:ext uri="{FF2B5EF4-FFF2-40B4-BE49-F238E27FC236}">
                  <a16:creationId xmlns:a16="http://schemas.microsoft.com/office/drawing/2014/main" id="{5C8D2F6A-BB2A-49FD-B94C-250EB763B06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124;p4">
              <a:extLst>
                <a:ext uri="{FF2B5EF4-FFF2-40B4-BE49-F238E27FC236}">
                  <a16:creationId xmlns:a16="http://schemas.microsoft.com/office/drawing/2014/main" id="{EB043BAB-1826-41DB-A7FE-AAA09C039F9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126;p4">
              <a:extLst>
                <a:ext uri="{FF2B5EF4-FFF2-40B4-BE49-F238E27FC236}">
                  <a16:creationId xmlns:a16="http://schemas.microsoft.com/office/drawing/2014/main" id="{24ECB75A-09F9-43A5-8D25-D348344E60B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783882" y="3331407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:a16="http://schemas.microsoft.com/office/drawing/2014/main" id="{4BBDCECC-7AC6-4E39-B4A9-A7C1308CD1E4}"/>
              </a:ext>
            </a:extLst>
          </p:cNvPr>
          <p:cNvSpPr/>
          <p:nvPr/>
        </p:nvSpPr>
        <p:spPr>
          <a:xfrm>
            <a:off x="1322724" y="3218646"/>
            <a:ext cx="6217909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b="1" dirty="0" smtClean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Разбивка общей задачи, на под задачи. </a:t>
            </a:r>
            <a:endParaRPr lang="ru-RU" sz="22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5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804642" y="4342528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1322725" y="4229658"/>
            <a:ext cx="6217909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b="1" dirty="0" smtClean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Описание работы</a:t>
            </a:r>
            <a:endParaRPr lang="ru-RU" sz="22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7" name="Google Shape;127;p4">
            <a:extLst>
              <a:ext uri="{FF2B5EF4-FFF2-40B4-BE49-F238E27FC236}">
                <a16:creationId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783883" y="5570000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4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5;p4">
            <a:extLst>
              <a:ext uri="{FF2B5EF4-FFF2-40B4-BE49-F238E27FC236}">
                <a16:creationId xmlns:a16="http://schemas.microsoft.com/office/drawing/2014/main" id="{5196AA80-638D-487F-983B-0DA60BA9BE05}"/>
              </a:ext>
            </a:extLst>
          </p:cNvPr>
          <p:cNvSpPr/>
          <p:nvPr/>
        </p:nvSpPr>
        <p:spPr>
          <a:xfrm>
            <a:off x="1322726" y="5474937"/>
            <a:ext cx="6217909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b="1" dirty="0" smtClean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Заключение</a:t>
            </a:r>
            <a:endParaRPr lang="ru-RU" sz="22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558782" y="1503622"/>
            <a:ext cx="450202" cy="1212877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04642" y="1946892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475" y="1943972"/>
            <a:ext cx="2210656" cy="327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310621" y="648403"/>
            <a:ext cx="7948506" cy="518757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308508" y="648404"/>
            <a:ext cx="79506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</a:rPr>
              <a:t>Ознакомление с поставленной задачей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5236" y="1810327"/>
            <a:ext cx="10156415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Тема данной работы - прогнозирование конечных свойств новых материалов (композиционных материалов</a:t>
            </a:r>
            <a:r>
              <a:rPr lang="ru-RU" sz="2200" dirty="0" smtClean="0"/>
              <a:t>).</a:t>
            </a:r>
          </a:p>
          <a:p>
            <a:endParaRPr lang="ru-RU" sz="2200" dirty="0"/>
          </a:p>
          <a:p>
            <a:pPr algn="l"/>
            <a:r>
              <a:rPr lang="ru-RU" sz="2200" dirty="0" smtClean="0">
                <a:latin typeface="+mn-lt"/>
              </a:rPr>
              <a:t>При ознакомление с задачей были установлены следующие требования:</a:t>
            </a:r>
          </a:p>
          <a:p>
            <a:pPr algn="l"/>
            <a:r>
              <a:rPr lang="ru-RU" sz="2200" dirty="0" smtClean="0">
                <a:latin typeface="+mn-lt"/>
              </a:rPr>
              <a:t>1. </a:t>
            </a:r>
            <a:r>
              <a:rPr lang="ru-RU" sz="2200" dirty="0" smtClean="0"/>
              <a:t>Провести </a:t>
            </a:r>
            <a:r>
              <a:rPr lang="ru-RU" sz="2200" dirty="0"/>
              <a:t>разведочный анализ предложенных </a:t>
            </a:r>
            <a:r>
              <a:rPr lang="ru-RU" sz="2200" dirty="0" smtClean="0"/>
              <a:t>данных;</a:t>
            </a:r>
          </a:p>
          <a:p>
            <a:r>
              <a:rPr lang="ru-RU" sz="2200" dirty="0" smtClean="0"/>
              <a:t>2. Провести </a:t>
            </a:r>
            <a:r>
              <a:rPr lang="ru-RU" sz="2200" dirty="0"/>
              <a:t>предобработку </a:t>
            </a:r>
            <a:r>
              <a:rPr lang="ru-RU" sz="2200" dirty="0" smtClean="0"/>
              <a:t>данных;</a:t>
            </a:r>
          </a:p>
          <a:p>
            <a:r>
              <a:rPr lang="ru-RU" sz="2200" dirty="0" smtClean="0"/>
              <a:t>3. Обучить </a:t>
            </a:r>
            <a:r>
              <a:rPr lang="ru-RU" sz="2200" dirty="0"/>
              <a:t>нескольких моделей для прогноза </a:t>
            </a:r>
            <a:r>
              <a:rPr lang="ru-RU" sz="2200" dirty="0" smtClean="0"/>
              <a:t>нескольких параметров («модуля </a:t>
            </a:r>
            <a:r>
              <a:rPr lang="ru-RU" sz="2200" dirty="0"/>
              <a:t>упругости при </a:t>
            </a:r>
            <a:r>
              <a:rPr lang="ru-RU" sz="2200" dirty="0" smtClean="0"/>
              <a:t>растяжении» </a:t>
            </a:r>
            <a:r>
              <a:rPr lang="ru-RU" sz="2200" dirty="0"/>
              <a:t>и </a:t>
            </a:r>
            <a:r>
              <a:rPr lang="ru-RU" sz="2200" dirty="0" smtClean="0"/>
              <a:t>«прочности </a:t>
            </a:r>
            <a:r>
              <a:rPr lang="ru-RU" sz="2200" dirty="0"/>
              <a:t>при </a:t>
            </a:r>
            <a:r>
              <a:rPr lang="ru-RU" sz="2200" dirty="0" smtClean="0"/>
              <a:t>растяжении»);</a:t>
            </a:r>
          </a:p>
          <a:p>
            <a:r>
              <a:rPr lang="ru-RU" sz="2200" dirty="0" smtClean="0"/>
              <a:t>4. Написать </a:t>
            </a:r>
            <a:r>
              <a:rPr lang="ru-RU" sz="2200" dirty="0"/>
              <a:t>нейронную сеть, которая будет рекомендовать </a:t>
            </a:r>
            <a:r>
              <a:rPr lang="ru-RU" sz="2200" dirty="0" smtClean="0"/>
              <a:t>параметр </a:t>
            </a:r>
            <a:r>
              <a:rPr lang="ru-RU" sz="2200" dirty="0"/>
              <a:t>«соотношение матрица-наполнитель»; </a:t>
            </a:r>
          </a:p>
          <a:p>
            <a:r>
              <a:rPr lang="ru-RU" sz="2200" dirty="0" smtClean="0"/>
              <a:t>5. Разработать приложение</a:t>
            </a:r>
            <a:r>
              <a:rPr lang="ru-RU" sz="2200" dirty="0"/>
              <a:t>, которое будет выдавать прогноз, по одной из обученной модели.</a:t>
            </a:r>
          </a:p>
          <a:p>
            <a:endParaRPr lang="ru-RU" sz="2200" dirty="0"/>
          </a:p>
          <a:p>
            <a:pPr marL="342900" indent="-342900">
              <a:buAutoNum type="arabicParenR"/>
            </a:pPr>
            <a:endParaRPr lang="ru-RU" sz="2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113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2959638" y="646171"/>
            <a:ext cx="8936797" cy="518757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025236" y="1810327"/>
            <a:ext cx="101564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200" dirty="0"/>
          </a:p>
          <a:p>
            <a:r>
              <a:rPr lang="ru-RU" sz="2300" dirty="0" smtClean="0">
                <a:latin typeface="+mn-lt"/>
              </a:rPr>
              <a:t>	Самым </a:t>
            </a:r>
            <a:r>
              <a:rPr lang="ru-RU" sz="2300" dirty="0" smtClean="0">
                <a:latin typeface="+mn-lt"/>
              </a:rPr>
              <a:t>важным аспектом в данной работе, для меня было это не пытается охватить всю задачу сразу и приступит к её решению. А поделить её на несколько подзадач и решать их по очереди. Для </a:t>
            </a:r>
            <a:r>
              <a:rPr lang="ru-RU" sz="2300" dirty="0" err="1" smtClean="0">
                <a:latin typeface="+mn-lt"/>
              </a:rPr>
              <a:t>дисциплинированния</a:t>
            </a:r>
            <a:r>
              <a:rPr lang="ru-RU" sz="2300" dirty="0" smtClean="0">
                <a:latin typeface="+mn-lt"/>
              </a:rPr>
              <a:t> себя в этом вопросе, после составления плана ( который корректировался в процессе) была составлена диаграмма </a:t>
            </a:r>
            <a:r>
              <a:rPr lang="ru-RU" sz="2300" dirty="0" err="1" smtClean="0">
                <a:latin typeface="+mn-lt"/>
              </a:rPr>
              <a:t>Ганта</a:t>
            </a:r>
            <a:r>
              <a:rPr lang="ru-RU" sz="2300" dirty="0" smtClean="0">
                <a:latin typeface="+mn-lt"/>
              </a:rPr>
              <a:t>, которая помогала мне держаться во временных рамках ( конечно же она тоже корректировалась в процессе работы). Правильная подготовка к работе первый шаг к успешному </a:t>
            </a:r>
            <a:r>
              <a:rPr lang="ru-RU" sz="2300" dirty="0" smtClean="0">
                <a:latin typeface="+mn-lt"/>
              </a:rPr>
              <a:t>решению </a:t>
            </a:r>
            <a:r>
              <a:rPr lang="ru-RU" sz="2300" dirty="0" smtClean="0">
                <a:latin typeface="+mn-lt"/>
              </a:rPr>
              <a:t>задачи</a:t>
            </a:r>
            <a:r>
              <a:rPr lang="ru-RU" sz="2300" dirty="0" smtClean="0">
                <a:latin typeface="+mn-lt"/>
              </a:rPr>
              <a:t>. В ходе выполнения работы были использованы методы и навыки приобретённые за время курса.</a:t>
            </a:r>
            <a:endParaRPr lang="ru-RU" sz="2300" dirty="0">
              <a:latin typeface="+mn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195782" y="646171"/>
            <a:ext cx="83773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</a:rPr>
              <a:t>Разбивка общей задачи, на под задачи. </a:t>
            </a:r>
          </a:p>
        </p:txBody>
      </p:sp>
    </p:spTree>
    <p:extLst>
      <p:ext uri="{BB962C8B-B14F-4D97-AF65-F5344CB8AC3E}">
        <p14:creationId xmlns:p14="http://schemas.microsoft.com/office/powerpoint/2010/main" val="192822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2959638" y="646171"/>
            <a:ext cx="8936797" cy="518757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195782" y="646171"/>
            <a:ext cx="83773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</a:rPr>
              <a:t>Список задач и диаграмма </a:t>
            </a:r>
            <a:r>
              <a:rPr lang="ru-RU" sz="2800" spc="180" dirty="0" err="1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</a:rPr>
              <a:t>Ганта</a:t>
            </a:r>
            <a:endParaRPr lang="ru-RU" sz="2800" spc="180" dirty="0">
              <a:ln>
                <a:solidFill>
                  <a:srgbClr val="065CAB"/>
                </a:solidFill>
              </a:ln>
              <a:solidFill>
                <a:srgbClr val="065CAB"/>
              </a:solidFill>
              <a:latin typeface="ALS Sector Bold" pitchFamily="2" charset="0"/>
              <a:ea typeface="+mn-ea"/>
              <a:cs typeface="ALS Sector Bold" pitchFamily="2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51" y="1403927"/>
            <a:ext cx="4534533" cy="45627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56" y="5910103"/>
            <a:ext cx="3915321" cy="52394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895" y="1729662"/>
            <a:ext cx="6899323" cy="294209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895" y="4461164"/>
            <a:ext cx="6750268" cy="183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2959638" y="558261"/>
            <a:ext cx="8936797" cy="1041977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sp>
        <p:nvSpPr>
          <p:cNvPr id="12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2959638" y="646171"/>
            <a:ext cx="8687417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</a:rPr>
              <a:t>Описание </a:t>
            </a:r>
            <a:r>
              <a:rPr lang="ru-RU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</a:rPr>
              <a:t>работы ( объединение данных и их анализ)</a:t>
            </a:r>
            <a:endParaRPr lang="ru-RU" sz="2800" spc="180" dirty="0">
              <a:ln>
                <a:solidFill>
                  <a:srgbClr val="065CAB"/>
                </a:solidFill>
              </a:ln>
              <a:solidFill>
                <a:srgbClr val="065CAB"/>
              </a:solidFill>
              <a:latin typeface="ALS Sector Bold" pitchFamily="2" charset="0"/>
              <a:ea typeface="+mn-ea"/>
              <a:cs typeface="ALS Sector Bold" pitchFamily="2" charset="0"/>
              <a:sym typeface="Open Sans"/>
            </a:endParaRPr>
          </a:p>
        </p:txBody>
      </p:sp>
      <p:sp>
        <p:nvSpPr>
          <p:cNvPr id="13" name="Google Shape;149;p4">
            <a:extLst>
              <a:ext uri="{FF2B5EF4-FFF2-40B4-BE49-F238E27FC236}">
                <a16:creationId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8474033" y="1493009"/>
            <a:ext cx="3157806" cy="5083281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endParaRPr lang="ru-RU" dirty="0" smtClean="0"/>
          </a:p>
          <a:p>
            <a:r>
              <a:rPr lang="ru-RU" sz="1600" b="1" dirty="0" smtClean="0">
                <a:latin typeface="+mn-lt"/>
              </a:rPr>
              <a:t>Объединение данных:</a:t>
            </a:r>
            <a:endParaRPr lang="ru-RU" sz="1600" dirty="0" smtClean="0">
              <a:latin typeface="+mn-lt"/>
            </a:endParaRPr>
          </a:p>
          <a:p>
            <a:r>
              <a:rPr lang="ru-RU" sz="1600" dirty="0" smtClean="0">
                <a:latin typeface="+mn-lt"/>
              </a:rPr>
              <a:t>•Импортируем необходимые библиотеки;</a:t>
            </a:r>
          </a:p>
          <a:p>
            <a:r>
              <a:rPr lang="ru-RU" sz="1600" dirty="0" smtClean="0">
                <a:latin typeface="+mn-lt"/>
              </a:rPr>
              <a:t>•Загружаем файлы;</a:t>
            </a:r>
          </a:p>
          <a:p>
            <a:r>
              <a:rPr lang="ru-RU" sz="1600" dirty="0" smtClean="0">
                <a:latin typeface="+mn-lt"/>
              </a:rPr>
              <a:t>•Ознакомимся с содержимым;</a:t>
            </a:r>
            <a:endParaRPr lang="ru-RU" sz="1600" dirty="0">
              <a:latin typeface="+mn-lt"/>
            </a:endParaRPr>
          </a:p>
          <a:p>
            <a:r>
              <a:rPr lang="ru-RU" sz="1600" dirty="0" smtClean="0">
                <a:latin typeface="+mn-lt"/>
              </a:rPr>
              <a:t>•Произведём объединение двух файлов.</a:t>
            </a:r>
          </a:p>
          <a:p>
            <a:endParaRPr lang="ru-RU" sz="1600" dirty="0">
              <a:latin typeface="+mn-lt"/>
            </a:endParaRPr>
          </a:p>
          <a:p>
            <a:r>
              <a:rPr lang="ru-RU" sz="1600" b="1" dirty="0">
                <a:latin typeface="+mn-lt"/>
              </a:rPr>
              <a:t>Разведочный анализ данных:</a:t>
            </a:r>
            <a:endParaRPr lang="ru-RU" sz="1600" dirty="0">
              <a:latin typeface="+mn-lt"/>
            </a:endParaRPr>
          </a:p>
          <a:p>
            <a:r>
              <a:rPr lang="ru-RU" sz="1600" dirty="0" smtClean="0">
                <a:latin typeface="+mn-lt"/>
              </a:rPr>
              <a:t>•</a:t>
            </a:r>
            <a:r>
              <a:rPr lang="ru-RU" sz="1600" dirty="0">
                <a:latin typeface="+mn-lt"/>
              </a:rPr>
              <a:t>Изучим информацию о </a:t>
            </a:r>
            <a:r>
              <a:rPr lang="ru-RU" sz="1600" dirty="0" err="1">
                <a:latin typeface="+mn-lt"/>
              </a:rPr>
              <a:t>датасете</a:t>
            </a:r>
            <a:r>
              <a:rPr lang="ru-RU" sz="1600" dirty="0">
                <a:latin typeface="+mn-lt"/>
              </a:rPr>
              <a:t>;</a:t>
            </a:r>
          </a:p>
          <a:p>
            <a:r>
              <a:rPr lang="ru-RU" sz="1600" dirty="0">
                <a:latin typeface="+mn-lt"/>
              </a:rPr>
              <a:t>•Проверим типы данных в каждом столбце;</a:t>
            </a:r>
          </a:p>
          <a:p>
            <a:r>
              <a:rPr lang="ru-RU" sz="1600" dirty="0">
                <a:latin typeface="+mn-lt"/>
              </a:rPr>
              <a:t>•Проверим пропуски;</a:t>
            </a:r>
          </a:p>
          <a:p>
            <a:r>
              <a:rPr lang="ru-RU" sz="1600" dirty="0" smtClean="0">
                <a:latin typeface="+mn-lt"/>
              </a:rPr>
              <a:t>•Проверим уникальные значения.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46" y="1688148"/>
            <a:ext cx="7187319" cy="122986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53" y="3033152"/>
            <a:ext cx="7170812" cy="86178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53" y="4008822"/>
            <a:ext cx="2252779" cy="212695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770" y="4008822"/>
            <a:ext cx="2392178" cy="212695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82" y="4034649"/>
            <a:ext cx="2174183" cy="210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5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2959638" y="558261"/>
            <a:ext cx="8936797" cy="1041977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sp>
        <p:nvSpPr>
          <p:cNvPr id="12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2959638" y="646171"/>
            <a:ext cx="8687417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ru-RU" sz="28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</a:rPr>
              <a:t>Описание работы </a:t>
            </a:r>
            <a:r>
              <a:rPr lang="ru-RU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</a:rPr>
              <a:t>(ознакомимся </a:t>
            </a:r>
            <a:r>
              <a:rPr lang="ru-RU" sz="28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</a:rPr>
              <a:t>с описательной статистикой наших данных.)</a:t>
            </a:r>
            <a:endParaRPr lang="ru-RU" sz="2800" spc="180" dirty="0">
              <a:ln>
                <a:solidFill>
                  <a:srgbClr val="065CAB"/>
                </a:solidFill>
              </a:ln>
              <a:solidFill>
                <a:srgbClr val="065CAB"/>
              </a:solidFill>
              <a:latin typeface="ALS Sector Bold" pitchFamily="2" charset="0"/>
              <a:ea typeface="+mn-ea"/>
              <a:cs typeface="ALS Sector Bold" pitchFamily="2" charset="0"/>
              <a:sym typeface="Open Sans"/>
            </a:endParaRPr>
          </a:p>
        </p:txBody>
      </p:sp>
      <p:sp>
        <p:nvSpPr>
          <p:cNvPr id="13" name="Google Shape;149;p4">
            <a:extLst>
              <a:ext uri="{FF2B5EF4-FFF2-40B4-BE49-F238E27FC236}">
                <a16:creationId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8474033" y="1493009"/>
            <a:ext cx="3157806" cy="5083281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endParaRPr lang="ru-RU" dirty="0" smtClean="0"/>
          </a:p>
          <a:p>
            <a:r>
              <a:rPr lang="ru-RU" sz="1600" b="1" dirty="0" smtClean="0">
                <a:latin typeface="+mn-lt"/>
              </a:rPr>
              <a:t>Описательная статистика:</a:t>
            </a:r>
            <a:endParaRPr lang="ru-RU" sz="1600" dirty="0" smtClean="0">
              <a:latin typeface="+mn-lt"/>
            </a:endParaRPr>
          </a:p>
          <a:p>
            <a:r>
              <a:rPr lang="ru-RU" sz="1600" dirty="0" smtClean="0">
                <a:latin typeface="+mn-lt"/>
              </a:rPr>
              <a:t>•Получаем значения по </a:t>
            </a:r>
            <a:r>
              <a:rPr lang="ru-RU" sz="1600" dirty="0" err="1" smtClean="0">
                <a:latin typeface="+mn-lt"/>
              </a:rPr>
              <a:t>датасету</a:t>
            </a:r>
            <a:r>
              <a:rPr lang="ru-RU" sz="1600" dirty="0" smtClean="0">
                <a:latin typeface="+mn-lt"/>
              </a:rPr>
              <a:t>.</a:t>
            </a:r>
          </a:p>
          <a:p>
            <a:endParaRPr lang="ru-RU" sz="1600" dirty="0">
              <a:latin typeface="+mn-lt"/>
            </a:endParaRPr>
          </a:p>
          <a:p>
            <a:r>
              <a:rPr lang="ru-RU" sz="1600" b="1" dirty="0" smtClean="0">
                <a:latin typeface="+mn-lt"/>
              </a:rPr>
              <a:t>Первое выполнение задания: </a:t>
            </a:r>
            <a:endParaRPr lang="ru-RU" sz="1600" dirty="0">
              <a:latin typeface="+mn-lt"/>
            </a:endParaRPr>
          </a:p>
          <a:p>
            <a:r>
              <a:rPr lang="ru-RU" sz="1600" dirty="0" smtClean="0">
                <a:latin typeface="+mn-lt"/>
              </a:rPr>
              <a:t>•</a:t>
            </a:r>
            <a:r>
              <a:rPr lang="ru-RU" sz="1600" dirty="0">
                <a:latin typeface="+mn-lt"/>
              </a:rPr>
              <a:t>Д</a:t>
            </a:r>
            <a:r>
              <a:rPr lang="ru-RU" sz="1600" dirty="0" smtClean="0">
                <a:latin typeface="+mn-lt"/>
              </a:rPr>
              <a:t>ля </a:t>
            </a:r>
            <a:r>
              <a:rPr lang="ru-RU" sz="1600" dirty="0">
                <a:latin typeface="+mn-lt"/>
              </a:rPr>
              <a:t>каждой колонке </a:t>
            </a:r>
            <a:r>
              <a:rPr lang="ru-RU" sz="1600" dirty="0" smtClean="0">
                <a:latin typeface="+mn-lt"/>
              </a:rPr>
              <a:t>получаем </a:t>
            </a:r>
            <a:r>
              <a:rPr lang="ru-RU" sz="1600" dirty="0">
                <a:latin typeface="+mn-lt"/>
              </a:rPr>
              <a:t>среднее, медианное </a:t>
            </a:r>
            <a:r>
              <a:rPr lang="ru-RU" sz="1600" dirty="0" smtClean="0">
                <a:latin typeface="+mn-lt"/>
              </a:rPr>
              <a:t>значение. </a:t>
            </a:r>
            <a:endParaRPr lang="ru-RU" sz="1600" dirty="0">
              <a:latin typeface="+mn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80" y="1810328"/>
            <a:ext cx="2608858" cy="152961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795" y="1810328"/>
            <a:ext cx="5101641" cy="270171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17" y="4744132"/>
            <a:ext cx="3264510" cy="182754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443" y="4744132"/>
            <a:ext cx="2927454" cy="182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1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2959638" y="558261"/>
            <a:ext cx="8936797" cy="1041977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sp>
        <p:nvSpPr>
          <p:cNvPr id="12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2959638" y="646171"/>
            <a:ext cx="8687417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ru-RU" sz="28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</a:rPr>
              <a:t>Описание работы </a:t>
            </a:r>
            <a:r>
              <a:rPr lang="ru-RU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</a:rPr>
              <a:t>(визуализация наших </a:t>
            </a:r>
            <a:r>
              <a:rPr lang="ru-RU" sz="28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</a:rPr>
              <a:t>данных.)</a:t>
            </a:r>
            <a:endParaRPr lang="ru-RU" sz="2800" spc="180" dirty="0">
              <a:ln>
                <a:solidFill>
                  <a:srgbClr val="065CAB"/>
                </a:solidFill>
              </a:ln>
              <a:solidFill>
                <a:srgbClr val="065CAB"/>
              </a:solidFill>
              <a:latin typeface="ALS Sector Bold" pitchFamily="2" charset="0"/>
              <a:ea typeface="+mn-ea"/>
              <a:cs typeface="ALS Sector Bold" pitchFamily="2" charset="0"/>
              <a:sym typeface="Open Sans"/>
            </a:endParaRPr>
          </a:p>
        </p:txBody>
      </p:sp>
      <p:sp>
        <p:nvSpPr>
          <p:cNvPr id="13" name="Google Shape;149;p4">
            <a:extLst>
              <a:ext uri="{FF2B5EF4-FFF2-40B4-BE49-F238E27FC236}">
                <a16:creationId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8474033" y="1493009"/>
            <a:ext cx="3157806" cy="5083281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endParaRPr lang="ru-RU" dirty="0" smtClean="0"/>
          </a:p>
          <a:p>
            <a:r>
              <a:rPr lang="ru-RU" sz="1600" b="1" dirty="0" smtClean="0">
                <a:latin typeface="+mn-lt"/>
              </a:rPr>
              <a:t>Визуализация данных до нормализации и очистки от выбросов:</a:t>
            </a:r>
            <a:endParaRPr lang="ru-RU" sz="1600" dirty="0" smtClean="0">
              <a:latin typeface="+mn-lt"/>
            </a:endParaRPr>
          </a:p>
          <a:p>
            <a:r>
              <a:rPr lang="ru-RU" sz="1600" dirty="0" smtClean="0">
                <a:latin typeface="+mn-lt"/>
              </a:rPr>
              <a:t>• Пример тепловых карт корреляций;</a:t>
            </a:r>
          </a:p>
          <a:p>
            <a:r>
              <a:rPr lang="ru-RU" sz="1600" dirty="0"/>
              <a:t>• </a:t>
            </a:r>
            <a:r>
              <a:rPr lang="ru-RU" sz="1600" dirty="0" smtClean="0"/>
              <a:t>Гистограммы распределения;</a:t>
            </a:r>
            <a:endParaRPr lang="ru-RU" sz="1600" dirty="0"/>
          </a:p>
          <a:p>
            <a:r>
              <a:rPr lang="ru-RU" sz="1600" dirty="0"/>
              <a:t>• </a:t>
            </a:r>
            <a:r>
              <a:rPr lang="ru-RU" sz="1600" dirty="0" smtClean="0"/>
              <a:t>Примеры коробочной диаграммы ;</a:t>
            </a:r>
          </a:p>
          <a:p>
            <a:r>
              <a:rPr lang="ru-RU" sz="1600" dirty="0"/>
              <a:t>• </a:t>
            </a:r>
            <a:r>
              <a:rPr lang="ru-RU" sz="1600" dirty="0" smtClean="0"/>
              <a:t>Пример попарного графика рассеяния точек.</a:t>
            </a:r>
            <a:endParaRPr lang="ru-RU" sz="1600" dirty="0"/>
          </a:p>
          <a:p>
            <a:endParaRPr lang="ru-RU" sz="1600" dirty="0"/>
          </a:p>
          <a:p>
            <a:endParaRPr lang="ru-RU" sz="1600" dirty="0" smtClean="0">
              <a:latin typeface="+mn-lt"/>
            </a:endParaRPr>
          </a:p>
          <a:p>
            <a:endParaRPr lang="ru-RU" sz="1600" dirty="0" smtClean="0">
              <a:latin typeface="+mn-lt"/>
            </a:endParaRPr>
          </a:p>
          <a:p>
            <a:endParaRPr lang="ru-RU" sz="1600" dirty="0">
              <a:latin typeface="+mn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53" y="1797397"/>
            <a:ext cx="2120058" cy="196723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18" y="1797397"/>
            <a:ext cx="3018601" cy="176171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37" y="4295527"/>
            <a:ext cx="4067356" cy="1933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319" y="1797397"/>
            <a:ext cx="2282802" cy="197494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0768" y="3969496"/>
            <a:ext cx="2344353" cy="223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2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2959638" y="558261"/>
            <a:ext cx="8936797" cy="1041977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sp>
        <p:nvSpPr>
          <p:cNvPr id="12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2959638" y="646171"/>
            <a:ext cx="868741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ru-RU" sz="28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</a:rPr>
              <a:t>Описание работы </a:t>
            </a:r>
            <a:r>
              <a:rPr lang="ru-RU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</a:rPr>
              <a:t>(</a:t>
            </a:r>
            <a:r>
              <a:rPr lang="ru-RU" sz="28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</a:rPr>
              <a:t>в</a:t>
            </a:r>
            <a:r>
              <a:rPr lang="ru-RU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</a:rPr>
              <a:t>ыявляем выбросы)</a:t>
            </a:r>
            <a:endParaRPr lang="ru-RU" sz="2800" spc="180" dirty="0">
              <a:ln>
                <a:solidFill>
                  <a:srgbClr val="065CAB"/>
                </a:solidFill>
              </a:ln>
              <a:solidFill>
                <a:srgbClr val="065CAB"/>
              </a:solidFill>
              <a:latin typeface="ALS Sector Bold" pitchFamily="2" charset="0"/>
              <a:ea typeface="+mn-ea"/>
              <a:cs typeface="ALS Sector Bold" pitchFamily="2" charset="0"/>
              <a:sym typeface="Open Sans"/>
            </a:endParaRPr>
          </a:p>
        </p:txBody>
      </p:sp>
      <p:sp>
        <p:nvSpPr>
          <p:cNvPr id="13" name="Google Shape;149;p4">
            <a:extLst>
              <a:ext uri="{FF2B5EF4-FFF2-40B4-BE49-F238E27FC236}">
                <a16:creationId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8474033" y="1493010"/>
            <a:ext cx="3157806" cy="3682306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endParaRPr lang="ru-RU" dirty="0" smtClean="0"/>
          </a:p>
          <a:p>
            <a:r>
              <a:rPr lang="ru-RU" sz="1600" b="1" dirty="0" smtClean="0">
                <a:latin typeface="+mn-lt"/>
              </a:rPr>
              <a:t>Визуализация данных до нормализации и очистки от выбросов:</a:t>
            </a:r>
            <a:endParaRPr lang="ru-RU" sz="1600" dirty="0" smtClean="0">
              <a:latin typeface="+mn-lt"/>
            </a:endParaRPr>
          </a:p>
          <a:p>
            <a:r>
              <a:rPr lang="ru-RU" sz="1600" dirty="0" smtClean="0">
                <a:latin typeface="+mn-lt"/>
              </a:rPr>
              <a:t>• </a:t>
            </a:r>
            <a:r>
              <a:rPr lang="ru-RU" dirty="0"/>
              <a:t>Определяем кол-во выбросов тремя методами (Метод </a:t>
            </a:r>
            <a:r>
              <a:rPr lang="ru-RU" dirty="0" err="1"/>
              <a:t>межквартильного</a:t>
            </a:r>
            <a:r>
              <a:rPr lang="ru-RU" dirty="0"/>
              <a:t> размаха (IQR), Метод стандартного отклонения, Метод Z-оценка</a:t>
            </a:r>
            <a:r>
              <a:rPr lang="ru-RU" dirty="0" smtClean="0"/>
              <a:t>.)</a:t>
            </a:r>
          </a:p>
          <a:p>
            <a:r>
              <a:rPr lang="ru-RU" sz="1600" dirty="0"/>
              <a:t>• </a:t>
            </a:r>
            <a:r>
              <a:rPr lang="ru-RU" dirty="0" smtClean="0"/>
              <a:t>Визуальный контроль через «ящик с усам»</a:t>
            </a:r>
            <a:endParaRPr lang="ru-RU" dirty="0"/>
          </a:p>
          <a:p>
            <a:r>
              <a:rPr lang="ru-RU" dirty="0"/>
              <a:t>• Проведение очистки от выбросов до полного </a:t>
            </a:r>
            <a:r>
              <a:rPr lang="ru-RU" dirty="0" smtClean="0"/>
              <a:t>устранения и получения конечного результата ( было удалено приблизительно 10% данных)</a:t>
            </a:r>
            <a:endParaRPr lang="ru-RU" dirty="0"/>
          </a:p>
          <a:p>
            <a:endParaRPr lang="ru-RU" sz="1600" dirty="0"/>
          </a:p>
          <a:p>
            <a:endParaRPr lang="ru-RU" sz="1600" dirty="0" smtClean="0">
              <a:latin typeface="+mn-lt"/>
            </a:endParaRPr>
          </a:p>
          <a:p>
            <a:endParaRPr lang="ru-RU" sz="1600" dirty="0" smtClean="0">
              <a:latin typeface="+mn-lt"/>
            </a:endParaRPr>
          </a:p>
          <a:p>
            <a:endParaRPr lang="ru-RU" sz="1600" dirty="0">
              <a:latin typeface="+mn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28" y="1688148"/>
            <a:ext cx="4560049" cy="199160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01" y="3799494"/>
            <a:ext cx="4559476" cy="27721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164" y="3893270"/>
            <a:ext cx="3019850" cy="267840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836" y="1600238"/>
            <a:ext cx="3114178" cy="217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2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1143</TotalTime>
  <Words>522</Words>
  <Application>Microsoft Office PowerPoint</Application>
  <PresentationFormat>Широкоэкранный</PresentationFormat>
  <Paragraphs>121</Paragraphs>
  <Slides>15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Roboto Black</vt:lpstr>
      <vt:lpstr>Open Sans</vt:lpstr>
      <vt:lpstr>Times New Roman</vt:lpstr>
      <vt:lpstr>Arial</vt:lpstr>
      <vt:lpstr>ALS Sector Regular</vt:lpstr>
      <vt:lpstr>ALS Sector Bold</vt:lpstr>
      <vt:lpstr>Noto Sans Symbols</vt:lpstr>
      <vt:lpstr>If,kjyVUNE_28012021</vt:lpstr>
      <vt:lpstr> ВЫПУСКНАЯ КВАЛИФИКАЦИОННАЯ РАБОТА по курсу  «Data Science PRO»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USER</cp:lastModifiedBy>
  <cp:revision>120</cp:revision>
  <dcterms:created xsi:type="dcterms:W3CDTF">2021-02-24T09:03:25Z</dcterms:created>
  <dcterms:modified xsi:type="dcterms:W3CDTF">2024-12-18T18:54:57Z</dcterms:modified>
</cp:coreProperties>
</file>